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7" r:id="rId2"/>
    <p:sldId id="580" r:id="rId3"/>
    <p:sldId id="538" r:id="rId4"/>
    <p:sldId id="537" r:id="rId5"/>
    <p:sldId id="576" r:id="rId6"/>
    <p:sldId id="578" r:id="rId7"/>
    <p:sldId id="579" r:id="rId8"/>
    <p:sldId id="535" r:id="rId9"/>
    <p:sldId id="547" r:id="rId10"/>
    <p:sldId id="540" r:id="rId11"/>
    <p:sldId id="553" r:id="rId12"/>
    <p:sldId id="554" r:id="rId13"/>
    <p:sldId id="555" r:id="rId14"/>
    <p:sldId id="557" r:id="rId15"/>
    <p:sldId id="558" r:id="rId16"/>
    <p:sldId id="559" r:id="rId17"/>
    <p:sldId id="584" r:id="rId18"/>
    <p:sldId id="533" r:id="rId19"/>
    <p:sldId id="581" r:id="rId20"/>
    <p:sldId id="582" r:id="rId21"/>
    <p:sldId id="583" r:id="rId22"/>
    <p:sldId id="560" r:id="rId23"/>
    <p:sldId id="561" r:id="rId24"/>
    <p:sldId id="510" r:id="rId25"/>
    <p:sldId id="563" r:id="rId26"/>
    <p:sldId id="514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zysztof Michalski" initials="KM" lastIdx="1" clrIdx="0">
    <p:extLst>
      <p:ext uri="{19B8F6BF-5375-455C-9EA6-DF929625EA0E}">
        <p15:presenceInfo xmlns:p15="http://schemas.microsoft.com/office/powerpoint/2012/main" userId="3c1c2e3002c526d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3" autoAdjust="0"/>
    <p:restoredTop sz="94660"/>
  </p:normalViewPr>
  <p:slideViewPr>
    <p:cSldViewPr>
      <p:cViewPr varScale="1">
        <p:scale>
          <a:sx n="84" d="100"/>
          <a:sy n="84" d="100"/>
        </p:scale>
        <p:origin x="118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285F3-978B-4787-AA97-D27F772E3370}" type="datetimeFigureOut">
              <a:rPr lang="pl-PL" smtClean="0"/>
              <a:pPr/>
              <a:t>02.04.2026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8D3E4-31BD-41C4-BDFD-3B30EE4E4D2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61EC-C64B-45F5-85AC-DD51D3FCBB51}" type="datetimeFigureOut">
              <a:rPr lang="pl-PL" smtClean="0"/>
              <a:pPr/>
              <a:t>02.04.2026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033-CD44-4B7C-B75A-23F307CE6F9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61EC-C64B-45F5-85AC-DD51D3FCBB51}" type="datetimeFigureOut">
              <a:rPr lang="pl-PL" smtClean="0"/>
              <a:pPr/>
              <a:t>02.04.2026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033-CD44-4B7C-B75A-23F307CE6F9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61EC-C64B-45F5-85AC-DD51D3FCBB51}" type="datetimeFigureOut">
              <a:rPr lang="pl-PL" smtClean="0"/>
              <a:pPr/>
              <a:t>02.04.2026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033-CD44-4B7C-B75A-23F307CE6F9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61EC-C64B-45F5-85AC-DD51D3FCBB51}" type="datetimeFigureOut">
              <a:rPr lang="pl-PL" smtClean="0"/>
              <a:pPr/>
              <a:t>02.04.2026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033-CD44-4B7C-B75A-23F307CE6F9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61EC-C64B-45F5-85AC-DD51D3FCBB51}" type="datetimeFigureOut">
              <a:rPr lang="pl-PL" smtClean="0"/>
              <a:pPr/>
              <a:t>02.04.2026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033-CD44-4B7C-B75A-23F307CE6F9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61EC-C64B-45F5-85AC-DD51D3FCBB51}" type="datetimeFigureOut">
              <a:rPr lang="pl-PL" smtClean="0"/>
              <a:pPr/>
              <a:t>02.04.2026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033-CD44-4B7C-B75A-23F307CE6F9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61EC-C64B-45F5-85AC-DD51D3FCBB51}" type="datetimeFigureOut">
              <a:rPr lang="pl-PL" smtClean="0"/>
              <a:pPr/>
              <a:t>02.04.2026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033-CD44-4B7C-B75A-23F307CE6F9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61EC-C64B-45F5-85AC-DD51D3FCBB51}" type="datetimeFigureOut">
              <a:rPr lang="pl-PL" smtClean="0"/>
              <a:pPr/>
              <a:t>02.04.2026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033-CD44-4B7C-B75A-23F307CE6F9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61EC-C64B-45F5-85AC-DD51D3FCBB51}" type="datetimeFigureOut">
              <a:rPr lang="pl-PL" smtClean="0"/>
              <a:pPr/>
              <a:t>02.04.2026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033-CD44-4B7C-B75A-23F307CE6F9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61EC-C64B-45F5-85AC-DD51D3FCBB51}" type="datetimeFigureOut">
              <a:rPr lang="pl-PL" smtClean="0"/>
              <a:pPr/>
              <a:t>02.04.2026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033-CD44-4B7C-B75A-23F307CE6F9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61EC-C64B-45F5-85AC-DD51D3FCBB51}" type="datetimeFigureOut">
              <a:rPr lang="pl-PL" smtClean="0"/>
              <a:pPr/>
              <a:t>02.04.2026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033-CD44-4B7C-B75A-23F307CE6F9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D61EC-C64B-45F5-85AC-DD51D3FCBB51}" type="datetimeFigureOut">
              <a:rPr lang="pl-PL" smtClean="0"/>
              <a:pPr/>
              <a:t>02.04.2026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28033-CD44-4B7C-B75A-23F307CE6F9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client=firefox-b-d&amp;cs=0&amp;sca_esv=bdbe2dd8fffd653b&amp;q=neutralizatora+kondensatu&amp;sa=X&amp;ved=2ahUKEwiu2pbMp6iQAxXbavEDHe9gGkUQxccNegQIBBAB&amp;mstk=AUtExfDzH6tOqPxe_6j_S05imaD3k2zw90EGuPhBjtFf-8VzPIPDfb9VO_XI99phypro_v8yIcsMhPJPJcft38dUy-nuEHMtH15WLjEsFRcQnrGmCMBs24VtzQtQWLNDFfxKznc&amp;csui=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467544" y="2420888"/>
            <a:ext cx="8210027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Przydomowe oczyszczalnie ścieków - przykład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188309-6D22-4205-6687-263F6CA0F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Oczyszczalnia materiał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E286BD-6FDA-3C45-7F51-0FEF6489B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/>
              <a:t>Najczęściej do produkcji przydomowych oczyszczalni stosuje się:</a:t>
            </a:r>
          </a:p>
          <a:p>
            <a:pPr marL="514350" indent="-514350" algn="just">
              <a:buAutoNum type="alphaLcPeriod"/>
            </a:pPr>
            <a:r>
              <a:rPr lang="pl-PL" dirty="0">
                <a:solidFill>
                  <a:srgbClr val="C00000"/>
                </a:solidFill>
              </a:rPr>
              <a:t>polietylen średniej gęstości </a:t>
            </a:r>
            <a:r>
              <a:rPr lang="pl-PL" dirty="0"/>
              <a:t>– tworzywo sztuczne , konstrukcyjne - oznaczane jako PE</a:t>
            </a:r>
          </a:p>
          <a:p>
            <a:pPr marL="514350" indent="-514350" algn="just">
              <a:buAutoNum type="alphaLcPeriod"/>
            </a:pPr>
            <a:r>
              <a:rPr lang="pl-PL" dirty="0">
                <a:solidFill>
                  <a:srgbClr val="C00000"/>
                </a:solidFill>
              </a:rPr>
              <a:t>polietylen wysokiej gęstości </a:t>
            </a:r>
            <a:r>
              <a:rPr lang="pl-PL" dirty="0"/>
              <a:t>– tworzywo sztuczne oznaczane również jako PEHD lub HDPE</a:t>
            </a:r>
          </a:p>
          <a:p>
            <a:pPr marL="514350" indent="-514350" algn="just">
              <a:buAutoNum type="alphaLcPeriod"/>
            </a:pPr>
            <a:r>
              <a:rPr lang="pl-PL" dirty="0">
                <a:solidFill>
                  <a:srgbClr val="C00000"/>
                </a:solidFill>
              </a:rPr>
              <a:t>tworzywo sztuczne wzmocnione włóknem szklanym </a:t>
            </a:r>
            <a:r>
              <a:rPr lang="pl-PL" dirty="0"/>
              <a:t>– oznaczane jako GRP 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8719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E51D3E-B3E3-AB51-233B-20160AD1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Oczyszczalnia  materiał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A840C1-5EBF-04DC-1EF2-B5AE3B98E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Polska Norma dopuszcza również inne materiały takie jak </a:t>
            </a:r>
            <a:r>
              <a:rPr lang="pl-PL" dirty="0">
                <a:solidFill>
                  <a:srgbClr val="C00000"/>
                </a:solidFill>
              </a:rPr>
              <a:t>beton czy stal </a:t>
            </a:r>
          </a:p>
        </p:txBody>
      </p:sp>
    </p:spTree>
    <p:extLst>
      <p:ext uri="{BB962C8B-B14F-4D97-AF65-F5344CB8AC3E}">
        <p14:creationId xmlns:p14="http://schemas.microsoft.com/office/powerpoint/2010/main" val="3810973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F4043B-0427-2BC7-E016-EBD8F9810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Właściwości materiału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2FBAF3-AF81-6CDC-645D-FB1F2EEFD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pl-PL" dirty="0">
              <a:latin typeface="Garamond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pl-PL" dirty="0">
                <a:latin typeface="Garamond" pitchFamily="18" charset="0"/>
              </a:rPr>
              <a:t>wysoka wytrzymałość mechaniczna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pl-PL" dirty="0">
                <a:latin typeface="Garamond" pitchFamily="18" charset="0"/>
              </a:rPr>
              <a:t> odporność na warunki atmosferyczne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pl-PL" dirty="0">
                <a:latin typeface="Garamond" pitchFamily="18" charset="0"/>
              </a:rPr>
              <a:t> niska masa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pl-PL" dirty="0">
                <a:latin typeface="Garamond" pitchFamily="18" charset="0"/>
              </a:rPr>
              <a:t>wysoka twardość powierzchni ścian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999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E8526F-9C01-70C9-8586-C3BCD95E6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Oczyszczalnie technologia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BA0501-B073-AB13-5B15-1940A2794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b="1" dirty="0"/>
          </a:p>
          <a:p>
            <a:pPr marL="0" indent="0">
              <a:buNone/>
            </a:pPr>
            <a:r>
              <a:rPr lang="pl-PL" b="1" dirty="0"/>
              <a:t>Najczęściej stosowana technologia to: </a:t>
            </a:r>
          </a:p>
          <a:p>
            <a:r>
              <a:rPr lang="pl-PL" b="1" dirty="0">
                <a:solidFill>
                  <a:srgbClr val="C00000"/>
                </a:solidFill>
              </a:rPr>
              <a:t>oczyszczalnie z użyciem osadu czynnego</a:t>
            </a:r>
            <a:endParaRPr lang="pl-PL" dirty="0">
              <a:solidFill>
                <a:srgbClr val="C00000"/>
              </a:solidFill>
            </a:endParaRPr>
          </a:p>
          <a:p>
            <a:pPr lvl="0"/>
            <a:r>
              <a:rPr lang="pl-PL" b="1" dirty="0">
                <a:solidFill>
                  <a:srgbClr val="C00000"/>
                </a:solidFill>
              </a:rPr>
              <a:t>oczyszczalnia z użyciem osadu czynnego </a:t>
            </a:r>
          </a:p>
          <a:p>
            <a:pPr marL="0" lvl="0" indent="0">
              <a:buNone/>
            </a:pPr>
            <a:r>
              <a:rPr lang="pl-PL" b="1" dirty="0">
                <a:solidFill>
                  <a:srgbClr val="C00000"/>
                </a:solidFill>
              </a:rPr>
              <a:t>     i  złoża biologicznego</a:t>
            </a:r>
            <a:endParaRPr lang="pl-PL" dirty="0">
              <a:solidFill>
                <a:srgbClr val="C0000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0728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DD4165-BF8A-29ED-D000-B15A13B7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Oczyszczalnia z osadem czynnym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CA44E9-B281-C7BA-468A-3508CAFE5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800" dirty="0">
                <a:solidFill>
                  <a:srgbClr val="00B050"/>
                </a:solidFill>
              </a:rPr>
              <a:t>Zalety</a:t>
            </a:r>
          </a:p>
          <a:p>
            <a:pPr algn="just"/>
            <a:r>
              <a:rPr lang="pl-PL" sz="2800" b="1" dirty="0">
                <a:solidFill>
                  <a:srgbClr val="00B050"/>
                </a:solidFill>
              </a:rPr>
              <a:t>wysoki stopień redukcji zanieczyszczeń </a:t>
            </a:r>
            <a:r>
              <a:rPr lang="pl-PL" sz="2800" dirty="0">
                <a:solidFill>
                  <a:srgbClr val="00B050"/>
                </a:solidFill>
              </a:rPr>
              <a:t>zawartych </a:t>
            </a:r>
            <a:br>
              <a:rPr lang="pl-PL" sz="2800" dirty="0">
                <a:solidFill>
                  <a:srgbClr val="00B050"/>
                </a:solidFill>
              </a:rPr>
            </a:br>
            <a:r>
              <a:rPr lang="pl-PL" sz="2800" dirty="0">
                <a:solidFill>
                  <a:srgbClr val="00B050"/>
                </a:solidFill>
              </a:rPr>
              <a:t>w ściekach, </a:t>
            </a:r>
          </a:p>
          <a:p>
            <a:pPr algn="just"/>
            <a:r>
              <a:rPr lang="pl-PL" sz="2800" b="1" dirty="0">
                <a:solidFill>
                  <a:srgbClr val="00B050"/>
                </a:solidFill>
              </a:rPr>
              <a:t>mała powierzchnia</a:t>
            </a:r>
            <a:r>
              <a:rPr lang="pl-PL" sz="2800" dirty="0">
                <a:solidFill>
                  <a:srgbClr val="00B050"/>
                </a:solidFill>
              </a:rPr>
              <a:t> wymagana do montażu.</a:t>
            </a:r>
          </a:p>
          <a:p>
            <a:pPr algn="just"/>
            <a:r>
              <a:rPr lang="pl-PL" sz="2600" dirty="0">
                <a:solidFill>
                  <a:srgbClr val="FF0000"/>
                </a:solidFill>
              </a:rPr>
              <a:t>Wada: </a:t>
            </a:r>
          </a:p>
          <a:p>
            <a:pPr algn="just"/>
            <a:r>
              <a:rPr lang="pl-PL" sz="2600" dirty="0">
                <a:solidFill>
                  <a:srgbClr val="FF0000"/>
                </a:solidFill>
              </a:rPr>
              <a:t>Oczyszczalnia cechuje się </a:t>
            </a:r>
            <a:r>
              <a:rPr lang="pl-PL" sz="2600" b="1" dirty="0">
                <a:solidFill>
                  <a:srgbClr val="FF0000"/>
                </a:solidFill>
              </a:rPr>
              <a:t>dużą wrażliwością na nierównomierny dopływ ścieków, jak też</a:t>
            </a:r>
            <a:r>
              <a:rPr lang="pl-PL" sz="2600" dirty="0">
                <a:solidFill>
                  <a:srgbClr val="FF0000"/>
                </a:solidFill>
              </a:rPr>
              <a:t> </a:t>
            </a:r>
            <a:r>
              <a:rPr lang="pl-PL" sz="2600" b="1" dirty="0">
                <a:solidFill>
                  <a:srgbClr val="FF0000"/>
                </a:solidFill>
              </a:rPr>
              <a:t>przerw                  w dostawie prądu</a:t>
            </a:r>
            <a:r>
              <a:rPr lang="pl-PL" sz="2600" dirty="0">
                <a:solidFill>
                  <a:srgbClr val="FF0000"/>
                </a:solidFill>
              </a:rPr>
              <a:t>. W razie przerw istnieje duże ryzyko zaburzenia efektywności pracy urządzenia.</a:t>
            </a:r>
            <a:r>
              <a:rPr lang="pl-PL" sz="2600" dirty="0"/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2400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B4BB67-7FB2-1106-1D6A-5D24A812E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325562"/>
          </a:xfrm>
        </p:spPr>
        <p:txBody>
          <a:bodyPr>
            <a:normAutofit fontScale="90000"/>
          </a:bodyPr>
          <a:lstStyle/>
          <a:p>
            <a:pPr algn="l"/>
            <a:r>
              <a:rPr lang="pl-PL" sz="4700" dirty="0"/>
              <a:t>Oczyszczalnia ze złożem biologicznym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D229FA-1576-229D-0689-36CBBBE07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r>
              <a:rPr lang="pl-PL" dirty="0"/>
              <a:t>Oczyszczalnia ze złożem biologicznym może być oparta o:</a:t>
            </a:r>
          </a:p>
          <a:p>
            <a:r>
              <a:rPr lang="pl-PL" b="1" dirty="0">
                <a:solidFill>
                  <a:srgbClr val="C00000"/>
                </a:solidFill>
              </a:rPr>
              <a:t>zatopione złoże biologiczne</a:t>
            </a:r>
            <a:endParaRPr lang="pl-PL" b="1" dirty="0"/>
          </a:p>
          <a:p>
            <a:r>
              <a:rPr lang="pl-PL" b="1" dirty="0">
                <a:solidFill>
                  <a:srgbClr val="00B050"/>
                </a:solidFill>
              </a:rPr>
              <a:t>obrotowe złoże tarczowe</a:t>
            </a:r>
            <a:endParaRPr lang="pl-PL" b="1" dirty="0">
              <a:solidFill>
                <a:srgbClr val="7030A0"/>
              </a:solidFill>
            </a:endParaRPr>
          </a:p>
          <a:p>
            <a:r>
              <a:rPr lang="pl-PL" b="1" dirty="0">
                <a:solidFill>
                  <a:srgbClr val="7030A0"/>
                </a:solidFill>
              </a:rPr>
              <a:t>złoże zraszane</a:t>
            </a:r>
            <a:r>
              <a:rPr lang="pl-PL" b="1" dirty="0"/>
              <a:t>.</a:t>
            </a:r>
          </a:p>
          <a:p>
            <a:pPr marL="0" indent="0">
              <a:buNone/>
            </a:pPr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279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FBF573-3908-4413-8906-4356A80CC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pl-PL" sz="4700" dirty="0"/>
              <a:t>Oczyszczalnia ze złożem biologicznym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CD18BC-7F31-DCB4-6835-031802368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>
                <a:solidFill>
                  <a:srgbClr val="00B050"/>
                </a:solidFill>
              </a:rPr>
              <a:t>Zalety: </a:t>
            </a:r>
          </a:p>
          <a:p>
            <a:r>
              <a:rPr lang="pl-PL" dirty="0"/>
              <a:t>przepływ ścieków przez oczyszczalnię biologiczną odbywa się w sposób grawitacyjny, </a:t>
            </a:r>
            <a:r>
              <a:rPr lang="pl-PL" dirty="0">
                <a:solidFill>
                  <a:srgbClr val="00B050"/>
                </a:solidFill>
              </a:rPr>
              <a:t>co znacząco ogranicza zużycie energii,</a:t>
            </a:r>
          </a:p>
          <a:p>
            <a:r>
              <a:rPr lang="pl-PL" b="1" dirty="0"/>
              <a:t>odporna na wszelkie nierówności w dopływie ścieków,</a:t>
            </a:r>
            <a:endParaRPr lang="pl-PL" dirty="0"/>
          </a:p>
          <a:p>
            <a:r>
              <a:rPr lang="pl-PL" b="1" dirty="0"/>
              <a:t>wysoka redukcja zanieczyszczeń,</a:t>
            </a:r>
          </a:p>
          <a:p>
            <a:r>
              <a:rPr lang="pl-PL" dirty="0"/>
              <a:t>niewielka powierzchnia do zamontowania systemu.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7827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76ECB0-AF12-ECE1-71F9-82837462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Oczyszczalnia ze złożem biologicznym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594A86-65D8-75CA-A936-413C87391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wada – wrażliwość na przerwy w dostawie prądu</a:t>
            </a:r>
          </a:p>
        </p:txBody>
      </p:sp>
    </p:spTree>
    <p:extLst>
      <p:ext uri="{BB962C8B-B14F-4D97-AF65-F5344CB8AC3E}">
        <p14:creationId xmlns:p14="http://schemas.microsoft.com/office/powerpoint/2010/main" val="2017849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Najważniejsze cechy oczyszczalni   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2BBD29-D770-3C2E-43F2-65D062AF1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Clr>
                <a:srgbClr val="0070C0"/>
              </a:buClr>
              <a:buAutoNum type="arabicPeriod"/>
            </a:pPr>
            <a:r>
              <a:rPr lang="pl-PL" alt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jeden </a:t>
            </a:r>
            <a:r>
              <a:rPr lang="pl-PL" alt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zbiornik - mała powierzchnia montażu,</a:t>
            </a:r>
            <a:endParaRPr lang="pl-PL" alt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Clr>
                <a:srgbClr val="0070C0"/>
              </a:buClr>
              <a:buAutoNum type="arabicPeriod"/>
            </a:pPr>
            <a:r>
              <a:rPr lang="pl-PL" alt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l-PL" alt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ateriał –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tworzywo sztuczne (PE, PEHD) lub tworzywo sztuczne wzmocnione włóknem szklanym – GRP,</a:t>
            </a:r>
            <a:endParaRPr lang="pl-PL" altLang="pl-PL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Clr>
                <a:srgbClr val="0070C0"/>
              </a:buClr>
              <a:buAutoNum type="arabicPeriod"/>
            </a:pPr>
            <a:r>
              <a:rPr lang="pl-PL" alt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możliwość montażu pod terenem przejezdnym,</a:t>
            </a:r>
          </a:p>
          <a:p>
            <a:pPr marL="514350" indent="-514350" algn="just">
              <a:buClr>
                <a:srgbClr val="0070C0"/>
              </a:buClr>
              <a:buAutoNum type="arabicPeriod"/>
            </a:pPr>
            <a:r>
              <a:rPr lang="pl-PL" alt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jeden właz rewizyjny zamykany na klucz - bezpieczeństwo i estetyka,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57163C7-9ED8-3845-1B68-DDDB5D755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55" y="908720"/>
            <a:ext cx="7359289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47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C98364-27E6-F6C3-E9D3-58BCE984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pl-PL" dirty="0"/>
              <a:t>Obowiązki mieszkańca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FBC5BB-FB2F-8646-54B8-9E92F687E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Uregulowany stan prawny działki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Złożenie deklaracji udziału w projekcie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Podpisanie oświadczenia dla Wójta Gminy                 o prawie dysponowania nieruchomością                w zakresie realizacji inwestycji,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Wniesienie udziału własnego na wskazane przez Gminę konto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756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EFD04675-001D-ACD0-B0F0-25511FAEB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1414910"/>
            <a:ext cx="4711253" cy="471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69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CA4356C-D3D7-BD95-FF27-225577149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254640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C6ECBB-97BD-63B9-512E-146CE26C4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Odprowadzanie ścieków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F3B639-370F-694C-B5A5-B995AB967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Oczyszczone ścieki odprowadza się najczęściej do  gruntu poprzez:</a:t>
            </a:r>
          </a:p>
          <a:p>
            <a:r>
              <a:rPr lang="pl-PL" dirty="0"/>
              <a:t>studnię chłonną,</a:t>
            </a:r>
          </a:p>
          <a:p>
            <a:r>
              <a:rPr lang="pl-PL" dirty="0"/>
              <a:t>tunele rozsączające</a:t>
            </a:r>
          </a:p>
          <a:p>
            <a:r>
              <a:rPr lang="pl-PL" dirty="0"/>
              <a:t>drenaż.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Alternatywą jest odprowadzanie ścieków do zbiornika bezodpływowego.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7748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A9A8D6-9CC1-E88D-86C6-E8B75B39F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Studnia chłonna parametry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F10C9F-66F4-6814-2CBF-D59E98ABF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Studnie chłonne są najprostszymi urządzeniami służącymi do odprowadzania oczyszczonych ścieków do gruntu.               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Studnia posiada: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kształt odwróconego dzwonu bez dna,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przepuszczalne otwory w dolnej części,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&gt;wymagana powierzchnia pola rozsączającego na mieszkańca to minimum                2-2,5 m kw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5418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 studnia chłonna  </a:t>
            </a:r>
            <a:br>
              <a:rPr lang="pl-PL" dirty="0"/>
            </a:br>
            <a:endParaRPr lang="pl-P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6A54C1-021C-E47B-C8CF-B10ECB838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34343"/>
            <a:ext cx="48006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256BDD-13F9-8CD6-F195-030E0EF12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tunelowy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52FF29-872E-D98A-A88B-E1F1B1DEF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318DA9A-0D83-106A-55BB-4FAC74AF7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8" y="2132856"/>
            <a:ext cx="8088090" cy="31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13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Drenaż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Drenaż rozsączający to </a:t>
            </a:r>
            <a:r>
              <a:rPr lang="pl-PL" b="1" dirty="0"/>
              <a:t>układ perforowanych rur, ułożonych pod powierzchnią terenu, którymi oczyszczone ścieki są równomiernie rozprowadzane do gruntu</a:t>
            </a:r>
            <a:r>
              <a:rPr lang="pl-PL" dirty="0"/>
              <a:t>. </a:t>
            </a:r>
          </a:p>
          <a:p>
            <a:r>
              <a:rPr lang="pl-PL" dirty="0"/>
              <a:t>Długość rury na 1 RLM 15 </a:t>
            </a:r>
            <a:r>
              <a:rPr lang="pl-PL" dirty="0" err="1"/>
              <a:t>mb</a:t>
            </a:r>
            <a:endParaRPr lang="pl-PL" dirty="0"/>
          </a:p>
          <a:p>
            <a:r>
              <a:rPr lang="pl-PL" dirty="0"/>
              <a:t>Odległość między rurami  1,5 m</a:t>
            </a:r>
          </a:p>
          <a:p>
            <a:r>
              <a:rPr lang="pl-PL" b="1" dirty="0">
                <a:solidFill>
                  <a:srgbClr val="FF0000"/>
                </a:solidFill>
              </a:rPr>
              <a:t>Dla 4 mieszkańców tunel 18 </a:t>
            </a:r>
            <a:r>
              <a:rPr lang="pl-PL" b="1" dirty="0" err="1">
                <a:solidFill>
                  <a:srgbClr val="FF0000"/>
                </a:solidFill>
              </a:rPr>
              <a:t>mb</a:t>
            </a:r>
            <a:r>
              <a:rPr lang="pl-PL" b="1" dirty="0">
                <a:solidFill>
                  <a:srgbClr val="FF0000"/>
                </a:solidFill>
              </a:rPr>
              <a:t> długość  , szerokość minimum 6,5 m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F68DA4-25A9-DC3E-B353-D1082051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Plan zagospodarowania - odległości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FAD444-7AFA-4130-300B-24F7D5970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buSzPts val="800"/>
              <a:buNone/>
            </a:pPr>
            <a:endParaRPr lang="pl-PL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SzPts val="800"/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rgbClr val="0000FF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m  od granicy działki, drogi (ulicy) lub ciągu pieszego,</a:t>
            </a:r>
            <a:endParaRPr lang="pl-PL" sz="2800" dirty="0">
              <a:solidFill>
                <a:srgbClr val="0000FF"/>
              </a:solidFill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SzPts val="800"/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rgbClr val="0000FF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m od studni – zbiornik oczyszczalni,</a:t>
            </a:r>
            <a:endParaRPr lang="pl-PL" sz="2800" dirty="0">
              <a:solidFill>
                <a:srgbClr val="0000FF"/>
              </a:solidFill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SzPts val="800"/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rgbClr val="0000FF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m od studni – d</a:t>
            </a:r>
            <a:r>
              <a:rPr lang="pl-PL" sz="2800" dirty="0">
                <a:solidFill>
                  <a:srgbClr val="0000FF"/>
                </a:solidFill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miejsca</a:t>
            </a:r>
            <a:r>
              <a:rPr lang="pl-PL" sz="2800" dirty="0">
                <a:solidFill>
                  <a:srgbClr val="0000FF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gdzie oczyszczone ścieki wprowadzane są do gruntu,</a:t>
            </a:r>
            <a:endParaRPr lang="pl-PL" sz="2800" dirty="0">
              <a:solidFill>
                <a:srgbClr val="0000FF"/>
              </a:solidFill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SzPts val="800"/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rgbClr val="0000FF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1,5 m od wodociągów</a:t>
            </a:r>
          </a:p>
          <a:p>
            <a:pPr lvl="0" algn="just">
              <a:lnSpc>
                <a:spcPct val="115000"/>
              </a:lnSpc>
              <a:buSzPts val="800"/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rgbClr val="0000FF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m od domu </a:t>
            </a:r>
          </a:p>
          <a:p>
            <a:pPr marL="0" lvl="0" indent="0" algn="just">
              <a:lnSpc>
                <a:spcPct val="115000"/>
              </a:lnSpc>
              <a:buSzPts val="800"/>
              <a:buNone/>
            </a:pPr>
            <a:endParaRPr lang="pl-PL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SzPts val="800"/>
            </a:pPr>
            <a:endParaRPr lang="pl-PL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36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A2AB8F-BE84-7E88-16DD-8C48FF38F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pl-PL" sz="3200" dirty="0"/>
              <a:t>Plan zagospodarowania działki-odległości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204EB2E-9EB4-5459-E488-4194DE7FC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595" y="1234050"/>
            <a:ext cx="6972810" cy="5366462"/>
          </a:xfrm>
        </p:spPr>
      </p:pic>
    </p:spTree>
    <p:extLst>
      <p:ext uri="{BB962C8B-B14F-4D97-AF65-F5344CB8AC3E}">
        <p14:creationId xmlns:p14="http://schemas.microsoft.com/office/powerpoint/2010/main" val="160313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9924D4-4822-1F3A-5812-3B7107F8D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Piec gazowy a oczyszczalnia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516B14-FC2F-522C-FAF7-79AE80CAA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Popłuczyny z pieca gazowego, jako kwaśny kondensat, nie mogą trafić do przydomowej oczyszczalni ścieków, ponieważ zniszczą pożyteczne bakterie i zaburzą proces oczyszczania. </a:t>
            </a:r>
          </a:p>
          <a:p>
            <a:pPr marL="0" indent="0" algn="just">
              <a:buNone/>
            </a:pPr>
            <a:endParaRPr lang="pl-PL" dirty="0"/>
          </a:p>
          <a:p>
            <a:r>
              <a:rPr lang="pl-PL" dirty="0"/>
              <a:t>Prawidłowym rozwiązaniem jest odprowadzenie kondensatu do </a:t>
            </a:r>
            <a:r>
              <a:rPr lang="pl-PL" u="sng" dirty="0">
                <a:solidFill>
                  <a:srgbClr val="0000FF"/>
                </a:solidFill>
              </a:rPr>
              <a:t>osobnego odpływu </a:t>
            </a:r>
          </a:p>
          <a:p>
            <a:endParaRPr lang="pl-PL" u="sng" dirty="0">
              <a:solidFill>
                <a:srgbClr val="0000FF"/>
              </a:solidFill>
            </a:endParaRPr>
          </a:p>
          <a:p>
            <a:r>
              <a:rPr lang="pl-PL" dirty="0"/>
              <a:t>lub zamontowanie </a:t>
            </a:r>
            <a:r>
              <a:rPr lang="pl-PL" dirty="0">
                <a:hlinkClick r:id="rId2"/>
              </a:rPr>
              <a:t>neutralizatora kondensatu</a:t>
            </a:r>
            <a:r>
              <a:rPr lang="pl-PL" dirty="0"/>
              <a:t> przed jego odprowadzeniem do oczyszczalni. 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009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C3436C-7AC3-7BA5-BA5D-3A5A56F58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Zmiękczacz wody a oczyszczalnia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2CA218-1298-967B-1509-554672630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Czy można zamontować zmiękczacz wody posiadając przydomową oczyszczalnię ?</a:t>
            </a:r>
            <a:endParaRPr lang="pl-PL" dirty="0"/>
          </a:p>
          <a:p>
            <a:r>
              <a:rPr lang="pl-PL" dirty="0"/>
              <a:t>nie ma przeciwwskazań do montażu zmiękczacza wody przy użytkowaniu POŚ, ale wiele  jednak zależy od ilości solanki wprowadzanej do układu oraz jego wielkości,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62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844001-DF75-ABDC-9EFF-4092BA6A1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Zmiękczacz wody, a oczyszczalnia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8AFFC3-FE5E-C28F-6520-0C4730AA7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Stosować należy zasadę – im większa przydomowa oczyszczalnia ścieków i mniej popłuczyn solankowych, tym lepiej dla systemu. </a:t>
            </a:r>
          </a:p>
          <a:p>
            <a:r>
              <a:rPr lang="pl-PL" dirty="0"/>
              <a:t>ilość wprowadzanej soli zależy z kolei od stopnia twardości wody oraz wydajności urządzenia do uzdatniania.</a:t>
            </a:r>
          </a:p>
          <a:p>
            <a:r>
              <a:rPr lang="pl-PL" b="1" dirty="0">
                <a:solidFill>
                  <a:srgbClr val="0070C0"/>
                </a:solidFill>
              </a:rPr>
              <a:t>Każdą instalację zmiękczającą wodę należy przeanalizować oddzielnie – zadanie dla projektanta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338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Schemat instalacji I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6398B64-2722-096F-98AA-E3A627D84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615607" y="281796"/>
            <a:ext cx="5589197" cy="790601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8FD36E-22EB-817A-6E03-630FACA2C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Schemat II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1B6E682-325C-EA77-B864-188B61F4A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17638"/>
            <a:ext cx="7007112" cy="488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363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</TotalTime>
  <Words>623</Words>
  <Application>Microsoft Office PowerPoint</Application>
  <PresentationFormat>Pokaz na ekranie (4:3)</PresentationFormat>
  <Paragraphs>99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2" baseType="lpstr">
      <vt:lpstr>Aptos Display</vt:lpstr>
      <vt:lpstr>Arial</vt:lpstr>
      <vt:lpstr>Calibri</vt:lpstr>
      <vt:lpstr>Garamond</vt:lpstr>
      <vt:lpstr>Wingdings</vt:lpstr>
      <vt:lpstr>Motyw pakietu Office</vt:lpstr>
      <vt:lpstr>Prezentacja programu PowerPoint</vt:lpstr>
      <vt:lpstr>Obowiązki mieszkańca  </vt:lpstr>
      <vt:lpstr>Plan zagospodarowania - odległości</vt:lpstr>
      <vt:lpstr>Plan zagospodarowania działki-odległości </vt:lpstr>
      <vt:lpstr>Piec gazowy a oczyszczalnia </vt:lpstr>
      <vt:lpstr>Zmiękczacz wody a oczyszczalnia </vt:lpstr>
      <vt:lpstr>Zmiękczacz wody, a oczyszczalnia </vt:lpstr>
      <vt:lpstr>Schemat instalacji I </vt:lpstr>
      <vt:lpstr>Schemat II </vt:lpstr>
      <vt:lpstr>Oczyszczalnia materiał </vt:lpstr>
      <vt:lpstr>Oczyszczalnia  materiał </vt:lpstr>
      <vt:lpstr>Właściwości materiału </vt:lpstr>
      <vt:lpstr>Oczyszczalnie technologia </vt:lpstr>
      <vt:lpstr>Oczyszczalnia z osadem czynnym </vt:lpstr>
      <vt:lpstr>Oczyszczalnia ze złożem biologicznym </vt:lpstr>
      <vt:lpstr>Oczyszczalnia ze złożem biologicznym </vt:lpstr>
      <vt:lpstr>Oczyszczalnia ze złożem biologicznym</vt:lpstr>
      <vt:lpstr>Najważniejsze cechy oczyszczalni     </vt:lpstr>
      <vt:lpstr>Prezentacja programu PowerPoint</vt:lpstr>
      <vt:lpstr>Prezentacja programu PowerPoint</vt:lpstr>
      <vt:lpstr>Prezentacja programu PowerPoint</vt:lpstr>
      <vt:lpstr>Odprowadzanie ścieków </vt:lpstr>
      <vt:lpstr>Studnia chłonna parametry </vt:lpstr>
      <vt:lpstr> studnia chłonna   </vt:lpstr>
      <vt:lpstr>System tunelowy</vt:lpstr>
      <vt:lpstr>Drenaż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Ania</dc:creator>
  <cp:lastModifiedBy>User</cp:lastModifiedBy>
  <cp:revision>116</cp:revision>
  <dcterms:created xsi:type="dcterms:W3CDTF">2017-09-22T10:15:52Z</dcterms:created>
  <dcterms:modified xsi:type="dcterms:W3CDTF">2026-04-02T18:22:56Z</dcterms:modified>
</cp:coreProperties>
</file>